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7" r:id="rId3"/>
    <p:sldId id="266" r:id="rId4"/>
    <p:sldId id="293" r:id="rId5"/>
    <p:sldId id="297" r:id="rId6"/>
    <p:sldId id="290" r:id="rId7"/>
    <p:sldId id="298" r:id="rId8"/>
    <p:sldId id="289" r:id="rId9"/>
    <p:sldId id="296" r:id="rId10"/>
    <p:sldId id="299" r:id="rId11"/>
    <p:sldId id="287" r:id="rId12"/>
    <p:sldId id="283" r:id="rId13"/>
    <p:sldId id="294" r:id="rId14"/>
    <p:sldId id="282" r:id="rId15"/>
    <p:sldId id="286" r:id="rId16"/>
    <p:sldId id="292" r:id="rId17"/>
    <p:sldId id="300" r:id="rId18"/>
    <p:sldId id="285" r:id="rId19"/>
    <p:sldId id="295" r:id="rId20"/>
    <p:sldId id="280" r:id="rId21"/>
  </p:sldIdLst>
  <p:sldSz cx="9144000" cy="6858000" type="screen4x3"/>
  <p:notesSz cx="6888163" cy="100187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FF0000"/>
    <a:srgbClr val="B8B9C4"/>
    <a:srgbClr val="B2B2B2"/>
    <a:srgbClr val="009999"/>
    <a:srgbClr val="060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2947" autoAdjust="0"/>
  </p:normalViewPr>
  <p:slideViewPr>
    <p:cSldViewPr>
      <p:cViewPr varScale="1">
        <p:scale>
          <a:sx n="120" d="100"/>
          <a:sy n="120" d="100"/>
        </p:scale>
        <p:origin x="13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68" y="78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Mitglieder nach Geschlechtern</a:t>
            </a:r>
          </a:p>
        </c:rich>
      </c:tx>
      <c:layout>
        <c:manualLayout>
          <c:xMode val="edge"/>
          <c:yMode val="edge"/>
          <c:x val="0.12727077865266842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Altersstruktur!$B$27:$C$27</c:f>
              <c:strCache>
                <c:ptCount val="2"/>
                <c:pt idx="0">
                  <c:v>weiblich</c:v>
                </c:pt>
                <c:pt idx="1">
                  <c:v>männlich</c:v>
                </c:pt>
              </c:strCache>
            </c:strRef>
          </c:cat>
          <c:val>
            <c:numRef>
              <c:f>Altersstruktur!$B$28:$C$28</c:f>
              <c:numCache>
                <c:formatCode>General</c:formatCode>
                <c:ptCount val="2"/>
                <c:pt idx="0">
                  <c:v>62</c:v>
                </c:pt>
                <c:pt idx="1">
                  <c:v>126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4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2" tIns="45986" rIns="91972" bIns="459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698" y="0"/>
            <a:ext cx="2984871" cy="50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2" tIns="45986" rIns="91972" bIns="459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de-DE" altLang="de-DE" smtClean="0"/>
              <a:t>17.03.2018</a:t>
            </a:r>
            <a:endParaRPr lang="de-DE" altLang="de-DE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6579"/>
            <a:ext cx="2984871" cy="50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2" tIns="45986" rIns="91972" bIns="459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698" y="9516579"/>
            <a:ext cx="2984871" cy="50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2" tIns="45986" rIns="91972" bIns="459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C6FD4C-81A6-45BE-B80E-4F778B2CE1E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222456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2" tIns="45986" rIns="91972" bIns="459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6281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2" tIns="45986" rIns="91972" bIns="459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de-DE" altLang="de-DE" smtClean="0"/>
              <a:t>17.03.2018</a:t>
            </a:r>
            <a:endParaRPr lang="de-DE" altLang="de-DE"/>
          </a:p>
        </p:txBody>
      </p:sp>
      <p:sp>
        <p:nvSpPr>
          <p:cNvPr id="1628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0888"/>
            <a:ext cx="5008562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282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092"/>
            <a:ext cx="5510530" cy="450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2" tIns="45986" rIns="91972" bIns="459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6282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6579"/>
            <a:ext cx="2984871" cy="50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2" tIns="45986" rIns="91972" bIns="459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6282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6579"/>
            <a:ext cx="2984871" cy="50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72" tIns="45986" rIns="91972" bIns="459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D962EF-0CDF-4462-8039-B685137DC24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45833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1F6C8-751E-4733-844A-65C9D9B6C2DF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28663"/>
            <a:ext cx="5010150" cy="3757612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98840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94F9C-0C75-4715-9EE0-A59B1745718D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817" y="4759088"/>
            <a:ext cx="5510530" cy="4858779"/>
          </a:xfrm>
        </p:spPr>
        <p:txBody>
          <a:bodyPr/>
          <a:lstStyle/>
          <a:p>
            <a:pPr>
              <a:buFontTx/>
              <a:buChar char="-"/>
            </a:pPr>
            <a:endParaRPr lang="de-DE" altLang="de-DE" sz="16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5668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94F9C-0C75-4715-9EE0-A59B1745718D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sz="1600" dirty="0"/>
          </a:p>
          <a:p>
            <a:endParaRPr lang="de-DE" altLang="de-DE" sz="1600" dirty="0"/>
          </a:p>
          <a:p>
            <a:pPr>
              <a:buFontTx/>
              <a:buChar char="-"/>
            </a:pPr>
            <a:endParaRPr lang="de-DE" altLang="de-DE" sz="16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31121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A3D29-08C3-4225-A48B-4E1656CD7848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817" y="4758852"/>
            <a:ext cx="5995624" cy="4931024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de-DE" altLang="de-DE" sz="1600" dirty="0"/>
          </a:p>
          <a:p>
            <a:pPr>
              <a:lnSpc>
                <a:spcPct val="90000"/>
              </a:lnSpc>
            </a:pPr>
            <a:endParaRPr lang="de-DE" altLang="de-DE" sz="1600" dirty="0"/>
          </a:p>
          <a:p>
            <a:pPr>
              <a:lnSpc>
                <a:spcPct val="90000"/>
              </a:lnSpc>
            </a:pPr>
            <a:endParaRPr lang="de-DE" altLang="de-DE" sz="1600" dirty="0"/>
          </a:p>
          <a:p>
            <a:pPr>
              <a:lnSpc>
                <a:spcPct val="90000"/>
              </a:lnSpc>
            </a:pPr>
            <a:endParaRPr lang="de-DE" altLang="de-DE" sz="1600" dirty="0"/>
          </a:p>
          <a:p>
            <a:pPr>
              <a:lnSpc>
                <a:spcPct val="90000"/>
              </a:lnSpc>
            </a:pPr>
            <a:endParaRPr lang="de-DE" altLang="de-DE" sz="1600" dirty="0"/>
          </a:p>
          <a:p>
            <a:pPr>
              <a:lnSpc>
                <a:spcPct val="90000"/>
              </a:lnSpc>
            </a:pPr>
            <a:endParaRPr lang="de-DE" altLang="de-DE" sz="1600" dirty="0"/>
          </a:p>
          <a:p>
            <a:pPr>
              <a:lnSpc>
                <a:spcPct val="90000"/>
              </a:lnSpc>
            </a:pPr>
            <a:endParaRPr lang="de-DE" altLang="de-DE" sz="1600" dirty="0"/>
          </a:p>
          <a:p>
            <a:pPr>
              <a:lnSpc>
                <a:spcPct val="90000"/>
              </a:lnSpc>
            </a:pPr>
            <a:endParaRPr lang="de-DE" altLang="de-DE" sz="1600" dirty="0"/>
          </a:p>
          <a:p>
            <a:pPr>
              <a:lnSpc>
                <a:spcPct val="90000"/>
              </a:lnSpc>
            </a:pPr>
            <a:endParaRPr lang="de-DE" altLang="de-DE" sz="1600" dirty="0"/>
          </a:p>
          <a:p>
            <a:pPr>
              <a:lnSpc>
                <a:spcPct val="90000"/>
              </a:lnSpc>
            </a:pPr>
            <a:endParaRPr lang="de-DE" altLang="de-DE" sz="1600" dirty="0"/>
          </a:p>
          <a:p>
            <a:pPr>
              <a:lnSpc>
                <a:spcPct val="90000"/>
              </a:lnSpc>
            </a:pPr>
            <a:endParaRPr lang="de-DE" altLang="de-DE" sz="1600" dirty="0"/>
          </a:p>
          <a:p>
            <a:pPr>
              <a:lnSpc>
                <a:spcPct val="90000"/>
              </a:lnSpc>
            </a:pPr>
            <a:endParaRPr lang="de-DE" altLang="de-DE" sz="1600" dirty="0" smtClean="0"/>
          </a:p>
          <a:p>
            <a:pPr>
              <a:lnSpc>
                <a:spcPct val="90000"/>
              </a:lnSpc>
            </a:pPr>
            <a:endParaRPr lang="de-DE" altLang="de-DE" sz="1600" dirty="0"/>
          </a:p>
          <a:p>
            <a:pPr>
              <a:lnSpc>
                <a:spcPct val="90000"/>
              </a:lnSpc>
            </a:pPr>
            <a:endParaRPr lang="de-DE" altLang="de-DE" sz="16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12752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A3D29-08C3-4225-A48B-4E1656CD7848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48850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34C47-3512-4B43-906A-CBB9F68D3453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>
          <a:xfrm>
            <a:off x="3883816" y="6486"/>
            <a:ext cx="2984871" cy="500536"/>
          </a:xfrm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69739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34C47-3512-4B43-906A-CBB9F68D3453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0181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31FB54-520C-415B-8EF0-0DF782973089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2475"/>
            <a:ext cx="5008563" cy="3757613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sz="14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85535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31FB54-520C-415B-8EF0-0DF782973089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2475"/>
            <a:ext cx="5008563" cy="3757613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sz="14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>
          <a:xfrm>
            <a:off x="3901697" y="2473"/>
            <a:ext cx="2984871" cy="500536"/>
          </a:xfrm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65035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12DF9-7B1A-4EAC-8103-418A98BB4E00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780" y="5008558"/>
            <a:ext cx="5510530" cy="4508021"/>
          </a:xfrm>
        </p:spPr>
        <p:txBody>
          <a:bodyPr/>
          <a:lstStyle/>
          <a:p>
            <a:endParaRPr lang="de-DE" altLang="de-DE" sz="1600" dirty="0"/>
          </a:p>
          <a:p>
            <a:endParaRPr lang="de-DE" altLang="de-DE" sz="16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5802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12DF9-7B1A-4EAC-8103-418A98BB4E00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z="1600" dirty="0"/>
          </a:p>
          <a:p>
            <a:endParaRPr lang="de-DE" altLang="de-DE" sz="16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96122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4C96A-A623-4B40-87AD-9C1DEFF3525E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9766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11C2C-2461-459A-B3DC-4A0E1C1699AE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98112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7078F-2DDB-458B-9FCA-435D7D0E71DE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0541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962EF-0CDF-4462-8039-B685137DC248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6" name="Notizen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812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34C47-3512-4B43-906A-CBB9F68D3453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87746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34C47-3512-4B43-906A-CBB9F68D3453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4327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34C47-3512-4B43-906A-CBB9F68D3453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187415" name="Notizenplatzhalter 1874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de-DE" sz="1800" u="sng" dirty="0"/>
          </a:p>
        </p:txBody>
      </p:sp>
    </p:spTree>
    <p:extLst>
      <p:ext uri="{BB962C8B-B14F-4D97-AF65-F5344CB8AC3E}">
        <p14:creationId xmlns:p14="http://schemas.microsoft.com/office/powerpoint/2010/main" val="158862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34C47-3512-4B43-906A-CBB9F68D3453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24132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94F9C-0C75-4715-9EE0-A59B1745718D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817" y="4759088"/>
            <a:ext cx="5510530" cy="4858779"/>
          </a:xfrm>
        </p:spPr>
        <p:txBody>
          <a:bodyPr/>
          <a:lstStyle/>
          <a:p>
            <a:endParaRPr lang="de-DE" altLang="de-DE" sz="16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9906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4" name="Picture 1038" descr="Logo-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2663825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122" name="Group 1026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33123" name="Freeform 1027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124" name="Freeform 1028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125" name="Freeform 1029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126" name="Freeform 1030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127" name="Freeform 1031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128" name="Freeform 1032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3129" name="Rectangle 1033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de-DE" altLang="de-DE" noProof="0" dirty="0" smtClean="0"/>
              <a:t>Titelmasterformat durch Klicken bearbeiten</a:t>
            </a:r>
          </a:p>
        </p:txBody>
      </p:sp>
      <p:sp>
        <p:nvSpPr>
          <p:cNvPr id="133130" name="Rectangle 103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pic>
        <p:nvPicPr>
          <p:cNvPr id="133136" name="Picture 1040" descr="Logo-gegrau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033587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atumsplatzhalter 22"/>
          <p:cNvSpPr txBox="1">
            <a:spLocks/>
          </p:cNvSpPr>
          <p:nvPr userDrawn="1"/>
        </p:nvSpPr>
        <p:spPr bwMode="auto">
          <a:xfrm>
            <a:off x="990600" y="63976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de-DE" altLang="de-DE" dirty="0"/>
          </a:p>
        </p:txBody>
      </p:sp>
      <p:sp>
        <p:nvSpPr>
          <p:cNvPr id="20" name="Fußzeilenplatzhalter 23"/>
          <p:cNvSpPr txBox="1">
            <a:spLocks/>
          </p:cNvSpPr>
          <p:nvPr userDrawn="1"/>
        </p:nvSpPr>
        <p:spPr bwMode="auto">
          <a:xfrm>
            <a:off x="35433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de-DE" altLang="de-DE" dirty="0"/>
          </a:p>
        </p:txBody>
      </p:sp>
      <p:sp>
        <p:nvSpPr>
          <p:cNvPr id="21" name="Foliennummernplatzhalter 24"/>
          <p:cNvSpPr txBox="1">
            <a:spLocks/>
          </p:cNvSpPr>
          <p:nvPr userDrawn="1"/>
        </p:nvSpPr>
        <p:spPr bwMode="auto">
          <a:xfrm>
            <a:off x="7089775" y="63976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de-DE" alt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9" grpId="0"/>
      <p:bldP spid="13313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31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3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4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5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7138988" cy="1431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8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7138988" cy="1431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45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905000"/>
            <a:ext cx="7982272" cy="361223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6" name="Datumsplatzhalter 22"/>
          <p:cNvSpPr txBox="1">
            <a:spLocks/>
          </p:cNvSpPr>
          <p:nvPr userDrawn="1"/>
        </p:nvSpPr>
        <p:spPr bwMode="auto">
          <a:xfrm>
            <a:off x="990600" y="63976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altLang="de-DE" dirty="0" smtClean="0"/>
              <a:t>28.03.2020</a:t>
            </a:r>
            <a:endParaRPr lang="de-DE" altLang="de-DE" dirty="0"/>
          </a:p>
        </p:txBody>
      </p:sp>
      <p:sp>
        <p:nvSpPr>
          <p:cNvPr id="27" name="Fußzeilenplatzhalter 23"/>
          <p:cNvSpPr txBox="1">
            <a:spLocks/>
          </p:cNvSpPr>
          <p:nvPr userDrawn="1"/>
        </p:nvSpPr>
        <p:spPr bwMode="auto">
          <a:xfrm>
            <a:off x="3581400" y="63976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altLang="de-DE" smtClean="0"/>
              <a:t>by pitzer</a:t>
            </a:r>
            <a:endParaRPr lang="de-DE" altLang="de-DE" dirty="0"/>
          </a:p>
        </p:txBody>
      </p:sp>
      <p:sp>
        <p:nvSpPr>
          <p:cNvPr id="28" name="Foliennummernplatzhalter 24"/>
          <p:cNvSpPr txBox="1">
            <a:spLocks/>
          </p:cNvSpPr>
          <p:nvPr userDrawn="1"/>
        </p:nvSpPr>
        <p:spPr bwMode="auto">
          <a:xfrm>
            <a:off x="6645275" y="6379428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C08388E2-539D-4542-A780-EBC38622199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pic>
        <p:nvPicPr>
          <p:cNvPr id="7" name="Picture 1040" descr="Logo-gegrau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473" y="188913"/>
            <a:ext cx="1077702" cy="6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1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Datumsplatzhalter 22"/>
          <p:cNvSpPr txBox="1">
            <a:spLocks/>
          </p:cNvSpPr>
          <p:nvPr userDrawn="1"/>
        </p:nvSpPr>
        <p:spPr bwMode="auto">
          <a:xfrm>
            <a:off x="990600" y="63976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altLang="de-DE" smtClean="0"/>
              <a:t>19.03.2016</a:t>
            </a:r>
            <a:endParaRPr lang="de-DE" altLang="de-DE" dirty="0"/>
          </a:p>
        </p:txBody>
      </p:sp>
      <p:sp>
        <p:nvSpPr>
          <p:cNvPr id="11" name="Fußzeilenplatzhalter 23"/>
          <p:cNvSpPr txBox="1">
            <a:spLocks/>
          </p:cNvSpPr>
          <p:nvPr userDrawn="1"/>
        </p:nvSpPr>
        <p:spPr bwMode="auto">
          <a:xfrm>
            <a:off x="3581400" y="63976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altLang="de-DE" smtClean="0"/>
              <a:t>by pitzer</a:t>
            </a:r>
            <a:endParaRPr lang="de-DE" altLang="de-DE" dirty="0"/>
          </a:p>
        </p:txBody>
      </p:sp>
      <p:sp>
        <p:nvSpPr>
          <p:cNvPr id="12" name="Foliennummernplatzhalter 24"/>
          <p:cNvSpPr txBox="1">
            <a:spLocks/>
          </p:cNvSpPr>
          <p:nvPr userDrawn="1"/>
        </p:nvSpPr>
        <p:spPr bwMode="auto">
          <a:xfrm>
            <a:off x="7089775" y="63976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C08388E2-539D-4542-A780-EBC38622199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4373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4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6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90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0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1243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085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32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2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de-DE" altLang="de-DE" smtClean="0"/>
              <a:t>17.03.2018</a:t>
            </a:r>
            <a:endParaRPr lang="de-DE" altLang="de-DE" dirty="0"/>
          </a:p>
        </p:txBody>
      </p:sp>
      <p:sp>
        <p:nvSpPr>
          <p:cNvPr id="132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de-DE" altLang="de-DE" dirty="0"/>
          </a:p>
        </p:txBody>
      </p:sp>
      <p:sp>
        <p:nvSpPr>
          <p:cNvPr id="132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C08388E2-539D-4542-A780-EBC38622199D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132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713898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32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32113" name="Picture 17" descr="Logo-gegrau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3144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atumsplatzhalter 22"/>
          <p:cNvSpPr txBox="1">
            <a:spLocks/>
          </p:cNvSpPr>
          <p:nvPr userDrawn="1"/>
        </p:nvSpPr>
        <p:spPr>
          <a:xfrm>
            <a:off x="990600" y="6397625"/>
            <a:ext cx="1901825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altLang="de-DE" smtClean="0"/>
              <a:t>19.03.2016</a:t>
            </a:r>
            <a:endParaRPr lang="de-DE" altLang="de-DE" dirty="0"/>
          </a:p>
        </p:txBody>
      </p:sp>
      <p:sp>
        <p:nvSpPr>
          <p:cNvPr id="18" name="Fußzeilenplatzhalter 23"/>
          <p:cNvSpPr txBox="1">
            <a:spLocks/>
          </p:cNvSpPr>
          <p:nvPr userDrawn="1"/>
        </p:nvSpPr>
        <p:spPr>
          <a:xfrm>
            <a:off x="3581400" y="6397625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de-DE" altLang="de-DE" smtClean="0"/>
              <a:t>by pitzer</a:t>
            </a:r>
            <a:endParaRPr lang="de-DE" altLang="de-DE" dirty="0"/>
          </a:p>
        </p:txBody>
      </p:sp>
      <p:sp>
        <p:nvSpPr>
          <p:cNvPr id="19" name="Foliennummernplatzhalter 24"/>
          <p:cNvSpPr txBox="1">
            <a:spLocks/>
          </p:cNvSpPr>
          <p:nvPr userDrawn="1"/>
        </p:nvSpPr>
        <p:spPr>
          <a:xfrm>
            <a:off x="7089775" y="6397625"/>
            <a:ext cx="1901825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C08388E2-539D-4542-A780-EBC38622199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2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2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2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2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2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2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2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2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2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2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2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0" grpId="0"/>
      <p:bldP spid="13211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2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2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2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2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2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2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2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2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2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2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2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2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2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2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2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606AC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9999"/>
        </a:buClr>
        <a:buFont typeface="Wingdings" panose="05000000000000000000" pitchFamily="2" charset="2"/>
        <a:buChar char="Ø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Char char="o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6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84159"/>
            <a:ext cx="7772400" cy="1736725"/>
          </a:xfrm>
        </p:spPr>
        <p:txBody>
          <a:bodyPr/>
          <a:lstStyle/>
          <a:p>
            <a:r>
              <a:rPr lang="de-DE" altLang="de-DE" dirty="0"/>
              <a:t>Herzlich Willkommen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 dirty="0"/>
              <a:t>zum Bericht des </a:t>
            </a:r>
            <a:r>
              <a:rPr lang="de-DE" altLang="de-DE" b="1" dirty="0"/>
              <a:t>Schatzmeisters</a:t>
            </a:r>
            <a:r>
              <a:rPr lang="de-DE" altLang="de-DE" dirty="0"/>
              <a:t> des </a:t>
            </a:r>
            <a:r>
              <a:rPr lang="de-DE" altLang="de-DE" b="1" dirty="0"/>
              <a:t>Heimat- und Museumsvereins Nauheim e. V.</a:t>
            </a:r>
            <a:r>
              <a:rPr lang="de-DE" altLang="de-DE" dirty="0"/>
              <a:t> für das Jahr </a:t>
            </a:r>
            <a:r>
              <a:rPr lang="de-DE" altLang="de-DE" b="1" dirty="0" smtClean="0"/>
              <a:t>2019</a:t>
            </a:r>
            <a:endParaRPr lang="de-DE" altLang="de-DE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40" y="1784159"/>
            <a:ext cx="2677418" cy="1857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138988" cy="1431925"/>
          </a:xfrm>
        </p:spPr>
        <p:txBody>
          <a:bodyPr/>
          <a:lstStyle/>
          <a:p>
            <a:r>
              <a:rPr lang="de-DE" altLang="de-DE" dirty="0"/>
              <a:t>Erwähnenswertes </a:t>
            </a:r>
            <a:r>
              <a:rPr lang="de-DE" altLang="de-DE" dirty="0" smtClean="0"/>
              <a:t>(2)</a:t>
            </a:r>
            <a:endParaRPr lang="de-DE" altLang="de-DE" dirty="0"/>
          </a:p>
        </p:txBody>
      </p:sp>
      <p:sp>
        <p:nvSpPr>
          <p:cNvPr id="1761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3568" y="1926629"/>
            <a:ext cx="7982272" cy="3612232"/>
          </a:xfrm>
        </p:spPr>
        <p:txBody>
          <a:bodyPr/>
          <a:lstStyle/>
          <a:p>
            <a:r>
              <a:rPr lang="de-DE" altLang="de-DE" dirty="0" smtClean="0"/>
              <a:t>Zur Erfüllung des Vereinszwecks</a:t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Soft- </a:t>
            </a:r>
            <a:r>
              <a:rPr lang="de-DE" altLang="de-DE" dirty="0"/>
              <a:t>und </a:t>
            </a:r>
            <a:r>
              <a:rPr lang="de-DE" altLang="de-DE" dirty="0" smtClean="0"/>
              <a:t>Hardware angeschafft </a:t>
            </a:r>
            <a:br>
              <a:rPr lang="de-DE" altLang="de-DE" dirty="0" smtClean="0"/>
            </a:br>
            <a:r>
              <a:rPr lang="de-DE" altLang="de-DE" dirty="0" smtClean="0"/>
              <a:t>für das Erfassen </a:t>
            </a:r>
            <a:br>
              <a:rPr lang="de-DE" altLang="de-DE" dirty="0" smtClean="0"/>
            </a:br>
            <a:r>
              <a:rPr lang="de-DE" altLang="de-DE" dirty="0" smtClean="0"/>
              <a:t>von Exponaten </a:t>
            </a:r>
            <a:br>
              <a:rPr lang="de-DE" altLang="de-DE" dirty="0" smtClean="0"/>
            </a:br>
            <a:r>
              <a:rPr lang="de-DE" altLang="de-DE" dirty="0" smtClean="0"/>
              <a:t>und Bildern </a:t>
            </a:r>
            <a:endParaRPr lang="de-DE" altLang="de-DE" dirty="0"/>
          </a:p>
          <a:p>
            <a:pPr lvl="1">
              <a:lnSpc>
                <a:spcPct val="90000"/>
              </a:lnSpc>
            </a:pPr>
            <a:endParaRPr lang="de-DE" altLang="de-DE" sz="2000" dirty="0" smtClean="0"/>
          </a:p>
          <a:p>
            <a:pPr lvl="1">
              <a:lnSpc>
                <a:spcPct val="90000"/>
              </a:lnSpc>
            </a:pPr>
            <a:endParaRPr lang="de-DE" altLang="de-DE" sz="2000" b="1" dirty="0"/>
          </a:p>
          <a:p>
            <a:pPr>
              <a:lnSpc>
                <a:spcPct val="90000"/>
              </a:lnSpc>
            </a:pPr>
            <a:endParaRPr lang="de-DE" altLang="de-DE" sz="2400" dirty="0"/>
          </a:p>
        </p:txBody>
      </p:sp>
      <p:pic>
        <p:nvPicPr>
          <p:cNvPr id="4" name="Picture 2" descr="Downloads: 35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26629"/>
            <a:ext cx="10191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59449"/>
            <a:ext cx="3980384" cy="223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138988" cy="1431925"/>
          </a:xfrm>
        </p:spPr>
        <p:txBody>
          <a:bodyPr/>
          <a:lstStyle/>
          <a:p>
            <a:r>
              <a:rPr lang="de-DE" altLang="de-DE" dirty="0"/>
              <a:t>Erwähnenswertes </a:t>
            </a:r>
            <a:r>
              <a:rPr lang="de-DE" altLang="de-DE" dirty="0" smtClean="0"/>
              <a:t>(3)</a:t>
            </a:r>
            <a:endParaRPr lang="de-DE" altLang="de-DE" dirty="0"/>
          </a:p>
        </p:txBody>
      </p:sp>
      <p:sp>
        <p:nvSpPr>
          <p:cNvPr id="1761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 smtClean="0"/>
              <a:t> Spenden hoch</a:t>
            </a:r>
          </a:p>
          <a:p>
            <a:pPr>
              <a:lnSpc>
                <a:spcPct val="90000"/>
              </a:lnSpc>
            </a:pPr>
            <a:endParaRPr lang="de-DE" altLang="de-DE" sz="1200" dirty="0" smtClean="0"/>
          </a:p>
          <a:p>
            <a:pPr lvl="1">
              <a:lnSpc>
                <a:spcPct val="90000"/>
              </a:lnSpc>
            </a:pPr>
            <a:r>
              <a:rPr lang="de-DE" altLang="de-DE" sz="2000" dirty="0" smtClean="0"/>
              <a:t>Bar </a:t>
            </a:r>
            <a:r>
              <a:rPr lang="de-DE" altLang="de-DE" sz="2000" dirty="0" smtClean="0">
                <a:solidFill>
                  <a:srgbClr val="FF0000"/>
                </a:solidFill>
              </a:rPr>
              <a:t>3.661 €</a:t>
            </a:r>
            <a:r>
              <a:rPr lang="de-DE" altLang="de-DE" sz="2000" dirty="0" smtClean="0"/>
              <a:t>    </a:t>
            </a:r>
          </a:p>
          <a:p>
            <a:pPr lvl="2">
              <a:lnSpc>
                <a:spcPct val="90000"/>
              </a:lnSpc>
            </a:pPr>
            <a:r>
              <a:rPr lang="de-DE" altLang="de-DE" sz="1800" dirty="0" smtClean="0"/>
              <a:t>davon 660 € bei </a:t>
            </a:r>
            <a:r>
              <a:rPr lang="de-DE" altLang="de-DE" sz="1800" dirty="0"/>
              <a:t>Brunnenfest </a:t>
            </a:r>
            <a:endParaRPr lang="de-DE" altLang="de-DE" sz="1800" dirty="0" smtClean="0"/>
          </a:p>
          <a:p>
            <a:pPr lvl="2">
              <a:lnSpc>
                <a:spcPct val="90000"/>
              </a:lnSpc>
            </a:pPr>
            <a:r>
              <a:rPr lang="de-DE" altLang="de-DE" sz="1800" dirty="0" smtClean="0"/>
              <a:t>davon 300 € Sponsor bei Brunnenfest</a:t>
            </a:r>
          </a:p>
          <a:p>
            <a:pPr lvl="2">
              <a:lnSpc>
                <a:spcPct val="90000"/>
              </a:lnSpc>
            </a:pPr>
            <a:r>
              <a:rPr lang="de-DE" altLang="de-DE" sz="1800" dirty="0" smtClean="0"/>
              <a:t>von etlichen Spendenfreunden</a:t>
            </a:r>
            <a:br>
              <a:rPr lang="de-DE" altLang="de-DE" sz="1800" dirty="0" smtClean="0"/>
            </a:br>
            <a:r>
              <a:rPr lang="de-DE" altLang="de-DE" sz="1800" dirty="0" smtClean="0"/>
              <a:t>und bei speziellen Anlässen </a:t>
            </a:r>
            <a:br>
              <a:rPr lang="de-DE" altLang="de-DE" sz="1800" dirty="0" smtClean="0"/>
            </a:br>
            <a:r>
              <a:rPr lang="de-DE" altLang="de-DE" sz="1800" dirty="0" smtClean="0"/>
              <a:t>und Ausstellungen</a:t>
            </a:r>
          </a:p>
          <a:p>
            <a:pPr lvl="2">
              <a:lnSpc>
                <a:spcPct val="90000"/>
              </a:lnSpc>
            </a:pPr>
            <a:r>
              <a:rPr lang="de-DE" altLang="de-DE" sz="1800" dirty="0" smtClean="0"/>
              <a:t>~ 750 € Neubau Museumsarchiv</a:t>
            </a:r>
            <a:br>
              <a:rPr lang="de-DE" altLang="de-DE" sz="1800" dirty="0" smtClean="0"/>
            </a:br>
            <a:r>
              <a:rPr lang="de-DE" altLang="de-DE" sz="1800" dirty="0" smtClean="0"/>
              <a:t>und Arbeitsräume</a:t>
            </a:r>
          </a:p>
          <a:p>
            <a:pPr lvl="1">
              <a:lnSpc>
                <a:spcPct val="90000"/>
              </a:lnSpc>
            </a:pPr>
            <a:r>
              <a:rPr lang="de-DE" altLang="de-DE" sz="1800" dirty="0"/>
              <a:t>Aufwendungsverzicht </a:t>
            </a:r>
            <a:r>
              <a:rPr lang="de-DE" altLang="de-DE" sz="1800" dirty="0" smtClean="0">
                <a:solidFill>
                  <a:srgbClr val="FF0000"/>
                </a:solidFill>
              </a:rPr>
              <a:t>518 €</a:t>
            </a:r>
            <a:r>
              <a:rPr lang="de-DE" altLang="de-DE" sz="1800" dirty="0" smtClean="0"/>
              <a:t/>
            </a:r>
            <a:br>
              <a:rPr lang="de-DE" altLang="de-DE" sz="1800" dirty="0" smtClean="0"/>
            </a:br>
            <a:endParaRPr lang="de-DE" altLang="de-DE" sz="2400" dirty="0" smtClean="0"/>
          </a:p>
          <a:p>
            <a:pPr>
              <a:lnSpc>
                <a:spcPct val="90000"/>
              </a:lnSpc>
            </a:pPr>
            <a:r>
              <a:rPr lang="de-DE" altLang="de-DE" dirty="0" smtClean="0"/>
              <a:t> Zuschuss Gemeinde</a:t>
            </a:r>
            <a:endParaRPr lang="de-DE" altLang="de-DE" sz="2200" dirty="0"/>
          </a:p>
        </p:txBody>
      </p:sp>
      <p:pic>
        <p:nvPicPr>
          <p:cNvPr id="4" name="Picture 2" descr="G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7048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45" y="3396432"/>
            <a:ext cx="2771800" cy="156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138988" cy="1431925"/>
          </a:xfrm>
        </p:spPr>
        <p:txBody>
          <a:bodyPr/>
          <a:lstStyle/>
          <a:p>
            <a:r>
              <a:rPr lang="de-DE" altLang="de-DE" dirty="0"/>
              <a:t>Erwähnenswertes </a:t>
            </a:r>
            <a:r>
              <a:rPr lang="de-DE" altLang="de-DE" dirty="0" smtClean="0"/>
              <a:t>(4)</a:t>
            </a:r>
            <a:endParaRPr lang="de-DE" altLang="de-DE" dirty="0"/>
          </a:p>
        </p:txBody>
      </p:sp>
      <p:sp>
        <p:nvSpPr>
          <p:cNvPr id="1781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126413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/>
              <a:t> Gesamtfinanzlage </a:t>
            </a:r>
            <a:r>
              <a:rPr lang="de-DE" altLang="de-DE" dirty="0" smtClean="0"/>
              <a:t>verbessert</a:t>
            </a:r>
            <a:endParaRPr lang="de-DE" altLang="de-DE" dirty="0"/>
          </a:p>
          <a:p>
            <a:pPr>
              <a:lnSpc>
                <a:spcPct val="90000"/>
              </a:lnSpc>
            </a:pPr>
            <a:endParaRPr lang="de-DE" altLang="de-DE" sz="2000" dirty="0"/>
          </a:p>
          <a:p>
            <a:pPr>
              <a:lnSpc>
                <a:spcPct val="90000"/>
              </a:lnSpc>
            </a:pPr>
            <a:r>
              <a:rPr lang="de-DE" altLang="de-DE" dirty="0"/>
              <a:t> Vermögens-Verschiebung </a:t>
            </a:r>
          </a:p>
          <a:p>
            <a:pPr lvl="1">
              <a:lnSpc>
                <a:spcPct val="90000"/>
              </a:lnSpc>
            </a:pPr>
            <a:r>
              <a:rPr lang="de-DE" altLang="de-DE" dirty="0"/>
              <a:t> </a:t>
            </a:r>
            <a:r>
              <a:rPr lang="de-DE" altLang="de-DE" dirty="0" smtClean="0"/>
              <a:t>weniger Wirtschaftsgüter wg. </a:t>
            </a:r>
            <a:r>
              <a:rPr lang="de-DE" altLang="de-DE" dirty="0"/>
              <a:t>AfA</a:t>
            </a:r>
          </a:p>
          <a:p>
            <a:pPr lvl="1">
              <a:lnSpc>
                <a:spcPct val="90000"/>
              </a:lnSpc>
            </a:pPr>
            <a:r>
              <a:rPr lang="de-DE" altLang="de-DE" dirty="0"/>
              <a:t> </a:t>
            </a:r>
            <a:r>
              <a:rPr lang="de-DE" altLang="de-DE" dirty="0" smtClean="0"/>
              <a:t>mehr Kassen-</a:t>
            </a:r>
            <a:r>
              <a:rPr lang="de-DE" altLang="de-DE" dirty="0"/>
              <a:t>/Finanzvermögen</a:t>
            </a:r>
          </a:p>
          <a:p>
            <a:pPr lvl="1">
              <a:lnSpc>
                <a:spcPct val="90000"/>
              </a:lnSpc>
            </a:pPr>
            <a:endParaRPr lang="de-DE" altLang="de-DE" sz="2000" dirty="0"/>
          </a:p>
          <a:p>
            <a:pPr>
              <a:lnSpc>
                <a:spcPct val="90000"/>
              </a:lnSpc>
            </a:pPr>
            <a:r>
              <a:rPr lang="de-DE" altLang="de-DE" dirty="0" smtClean="0"/>
              <a:t> Brunnenfest </a:t>
            </a:r>
            <a:r>
              <a:rPr lang="de-DE" altLang="de-DE" dirty="0"/>
              <a:t>+ </a:t>
            </a:r>
            <a:r>
              <a:rPr lang="de-DE" altLang="de-DE" dirty="0" smtClean="0"/>
              <a:t>852 €</a:t>
            </a:r>
          </a:p>
          <a:p>
            <a:pPr>
              <a:lnSpc>
                <a:spcPct val="90000"/>
              </a:lnSpc>
            </a:pPr>
            <a:endParaRPr lang="de-DE" altLang="de-DE" sz="20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337774"/>
            <a:ext cx="3131840" cy="1758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138988" cy="1431925"/>
          </a:xfrm>
        </p:spPr>
        <p:txBody>
          <a:bodyPr/>
          <a:lstStyle/>
          <a:p>
            <a:r>
              <a:rPr lang="de-DE" altLang="de-DE" dirty="0" smtClean="0"/>
              <a:t>Vermögen</a:t>
            </a:r>
            <a:endParaRPr lang="de-DE" altLang="de-DE" dirty="0"/>
          </a:p>
        </p:txBody>
      </p:sp>
      <p:sp>
        <p:nvSpPr>
          <p:cNvPr id="1781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126413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/>
              <a:t> </a:t>
            </a:r>
            <a:r>
              <a:rPr lang="de-DE" altLang="de-DE" dirty="0" smtClean="0"/>
              <a:t>Jahresrechnung: Plus von 2.831,82 €</a:t>
            </a:r>
            <a:endParaRPr lang="de-DE" altLang="de-DE" dirty="0"/>
          </a:p>
          <a:p>
            <a:pPr>
              <a:lnSpc>
                <a:spcPct val="90000"/>
              </a:lnSpc>
            </a:pPr>
            <a:endParaRPr lang="de-DE" altLang="de-DE" dirty="0"/>
          </a:p>
          <a:p>
            <a:pPr>
              <a:lnSpc>
                <a:spcPct val="90000"/>
              </a:lnSpc>
            </a:pPr>
            <a:r>
              <a:rPr lang="de-DE" altLang="de-DE" dirty="0"/>
              <a:t> bei Kreditinstituten und angelegt </a:t>
            </a:r>
            <a:r>
              <a:rPr lang="de-DE" altLang="de-DE" dirty="0" smtClean="0"/>
              <a:t>als</a:t>
            </a:r>
            <a:br>
              <a:rPr lang="de-DE" altLang="de-DE" dirty="0" smtClean="0"/>
            </a:br>
            <a:r>
              <a:rPr lang="de-DE" altLang="de-DE" dirty="0" smtClean="0"/>
              <a:t> Rücklagen: 32.688,25 </a:t>
            </a:r>
            <a:r>
              <a:rPr lang="de-DE" altLang="de-DE" dirty="0"/>
              <a:t>€</a:t>
            </a:r>
          </a:p>
          <a:p>
            <a:pPr lvl="1">
              <a:lnSpc>
                <a:spcPct val="90000"/>
              </a:lnSpc>
            </a:pPr>
            <a:endParaRPr lang="de-DE" altLang="de-DE" dirty="0"/>
          </a:p>
          <a:p>
            <a:r>
              <a:rPr lang="de-DE" altLang="de-DE" dirty="0" smtClean="0"/>
              <a:t> </a:t>
            </a:r>
            <a:r>
              <a:rPr lang="de-DE" altLang="de-DE" dirty="0"/>
              <a:t>Wirtschaftsgüter  (AfA)</a:t>
            </a:r>
          </a:p>
          <a:p>
            <a:pPr lvl="1"/>
            <a:r>
              <a:rPr lang="de-DE" altLang="de-DE" sz="2400" dirty="0"/>
              <a:t>Abschreibungen </a:t>
            </a:r>
            <a:r>
              <a:rPr lang="de-DE" altLang="de-DE" sz="2400" dirty="0" smtClean="0"/>
              <a:t>466,69 </a:t>
            </a:r>
            <a:r>
              <a:rPr lang="de-DE" altLang="de-DE" sz="2400" dirty="0"/>
              <a:t>€</a:t>
            </a:r>
          </a:p>
          <a:p>
            <a:pPr lvl="1"/>
            <a:r>
              <a:rPr lang="de-DE" altLang="de-DE" sz="2400" dirty="0"/>
              <a:t>Restwert </a:t>
            </a:r>
            <a:r>
              <a:rPr lang="de-DE" altLang="de-DE" sz="2400" dirty="0" smtClean="0"/>
              <a:t>989,79 </a:t>
            </a:r>
            <a:r>
              <a:rPr lang="de-DE" altLang="de-DE" sz="2400" dirty="0"/>
              <a:t>€</a:t>
            </a:r>
          </a:p>
          <a:p>
            <a:pPr>
              <a:lnSpc>
                <a:spcPct val="90000"/>
              </a:lnSpc>
            </a:pPr>
            <a:endParaRPr lang="de-DE" alt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63494"/>
            <a:ext cx="3063641" cy="1727053"/>
          </a:xfrm>
          <a:prstGeom prst="rect">
            <a:avLst/>
          </a:prstGeom>
        </p:spPr>
      </p:pic>
      <p:sp>
        <p:nvSpPr>
          <p:cNvPr id="3" name="Pfeil nach unten 2"/>
          <p:cNvSpPr/>
          <p:nvPr/>
        </p:nvSpPr>
        <p:spPr>
          <a:xfrm>
            <a:off x="7812360" y="4149080"/>
            <a:ext cx="504056" cy="1080120"/>
          </a:xfrm>
          <a:prstGeom prst="downArrow">
            <a:avLst/>
          </a:prstGeom>
          <a:gradFill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5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51221"/>
            <a:ext cx="7787208" cy="4432461"/>
          </a:xfrm>
          <a:prstGeom prst="rect">
            <a:avLst/>
          </a:prstGeom>
        </p:spPr>
      </p:pic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138988" cy="1431925"/>
          </a:xfrm>
        </p:spPr>
        <p:txBody>
          <a:bodyPr/>
          <a:lstStyle/>
          <a:p>
            <a:r>
              <a:rPr lang="de-DE" altLang="de-DE" dirty="0" smtClean="0"/>
              <a:t>Mitgliederstruktur (1)</a:t>
            </a:r>
            <a:endParaRPr lang="de-DE" alt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2771800" y="1696819"/>
            <a:ext cx="2971800" cy="4880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606AC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l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l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o"/>
              <a:defRPr sz="2400" kern="1200">
                <a:solidFill>
                  <a:schemeClr val="l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Blip>
                <a:blip r:embed="rId4"/>
              </a:buBlip>
              <a:defRPr sz="2000" kern="1200">
                <a:solidFill>
                  <a:schemeClr val="l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l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b="1" dirty="0" smtClean="0"/>
              <a:t>Altersstruktur</a:t>
            </a:r>
            <a:endParaRPr lang="de-DE" b="1" dirty="0"/>
          </a:p>
        </p:txBody>
      </p:sp>
      <p:sp>
        <p:nvSpPr>
          <p:cNvPr id="10" name="Welle 9"/>
          <p:cNvSpPr/>
          <p:nvPr/>
        </p:nvSpPr>
        <p:spPr>
          <a:xfrm>
            <a:off x="1866528" y="5661248"/>
            <a:ext cx="4968552" cy="36274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7030A0"/>
                </a:solidFill>
              </a:rPr>
              <a:t>Altersdurchschnitt: 67  Jahre</a:t>
            </a:r>
            <a:endParaRPr lang="de-DE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138988" cy="1431925"/>
          </a:xfrm>
        </p:spPr>
        <p:txBody>
          <a:bodyPr/>
          <a:lstStyle/>
          <a:p>
            <a:r>
              <a:rPr lang="de-DE" altLang="de-DE" dirty="0"/>
              <a:t>Mitgliederstruktur </a:t>
            </a:r>
            <a:r>
              <a:rPr lang="de-DE" altLang="de-DE" dirty="0" smtClean="0"/>
              <a:t>(2)</a:t>
            </a:r>
            <a:endParaRPr lang="de-DE" altLang="de-DE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691491"/>
              </p:ext>
            </p:extLst>
          </p:nvPr>
        </p:nvGraphicFramePr>
        <p:xfrm>
          <a:off x="611560" y="1701216"/>
          <a:ext cx="6408712" cy="4459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40968"/>
            <a:ext cx="581025" cy="12382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17032"/>
            <a:ext cx="3714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s: 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25144"/>
            <a:ext cx="83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138988" cy="1431925"/>
          </a:xfrm>
        </p:spPr>
        <p:txBody>
          <a:bodyPr/>
          <a:lstStyle/>
          <a:p>
            <a:r>
              <a:rPr lang="de-DE" altLang="de-DE" dirty="0"/>
              <a:t>Ausblick (1)</a:t>
            </a:r>
          </a:p>
        </p:txBody>
      </p:sp>
      <p:sp>
        <p:nvSpPr>
          <p:cNvPr id="1812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dirty="0" smtClean="0"/>
              <a:t>Mitgliederzuwachs?</a:t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	</a:t>
            </a:r>
            <a:r>
              <a:rPr lang="de-DE" altLang="de-DE" b="1" dirty="0" smtClean="0">
                <a:solidFill>
                  <a:srgbClr val="FF0000"/>
                </a:solidFill>
              </a:rPr>
              <a:t>        6 Neuzugänge in 2019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/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>	</a:t>
            </a:r>
            <a:r>
              <a:rPr lang="de-DE" altLang="de-DE" b="1" dirty="0" smtClean="0">
                <a:solidFill>
                  <a:srgbClr val="7030A0"/>
                </a:solidFill>
              </a:rPr>
              <a:t>        3 Neuzugänge in 2020</a:t>
            </a:r>
            <a:endParaRPr lang="de-DE" altLang="de-DE" b="1" dirty="0">
              <a:solidFill>
                <a:srgbClr val="7030A0"/>
              </a:solidFill>
            </a:endParaRPr>
          </a:p>
        </p:txBody>
      </p:sp>
      <p:sp>
        <p:nvSpPr>
          <p:cNvPr id="2" name="Pfeil nach rechts 1"/>
          <p:cNvSpPr/>
          <p:nvPr/>
        </p:nvSpPr>
        <p:spPr>
          <a:xfrm>
            <a:off x="1763688" y="2852936"/>
            <a:ext cx="648072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1763688" y="3711116"/>
            <a:ext cx="648072" cy="43204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138988" cy="1431925"/>
          </a:xfrm>
        </p:spPr>
        <p:txBody>
          <a:bodyPr/>
          <a:lstStyle/>
          <a:p>
            <a:r>
              <a:rPr lang="de-DE" altLang="de-DE" dirty="0"/>
              <a:t>Ausblick </a:t>
            </a:r>
            <a:r>
              <a:rPr lang="de-DE" altLang="de-DE" dirty="0" smtClean="0"/>
              <a:t>(2)</a:t>
            </a:r>
            <a:endParaRPr lang="de-DE" altLang="de-DE" dirty="0"/>
          </a:p>
        </p:txBody>
      </p:sp>
      <p:sp>
        <p:nvSpPr>
          <p:cNvPr id="1812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/>
              <a:t>Rücklagen</a:t>
            </a:r>
          </a:p>
          <a:p>
            <a:pPr lvl="1">
              <a:lnSpc>
                <a:spcPct val="90000"/>
              </a:lnSpc>
            </a:pPr>
            <a:r>
              <a:rPr lang="de-DE" altLang="de-DE" dirty="0" smtClean="0"/>
              <a:t>Betriebsmittelrücklage u. a.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Neubau Museumsarchiv </a:t>
            </a:r>
            <a:r>
              <a:rPr lang="de-DE" dirty="0" smtClean="0"/>
              <a:t>mit Arbeitsräumen</a:t>
            </a:r>
            <a:endParaRPr lang="de-DE" dirty="0"/>
          </a:p>
          <a:p>
            <a:pPr lvl="1">
              <a:lnSpc>
                <a:spcPct val="90000"/>
              </a:lnSpc>
            </a:pPr>
            <a:endParaRPr lang="de-DE" altLang="de-DE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dirty="0"/>
          </a:p>
        </p:txBody>
      </p:sp>
      <p:pic>
        <p:nvPicPr>
          <p:cNvPr id="8" name="Bild 9" descr="Handwerker, Baustelle, Arbeiter, Trupp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68148"/>
            <a:ext cx="3528392" cy="2244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93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138988" cy="1431925"/>
          </a:xfrm>
        </p:spPr>
        <p:txBody>
          <a:bodyPr/>
          <a:lstStyle/>
          <a:p>
            <a:r>
              <a:rPr lang="de-DE" altLang="de-DE" dirty="0"/>
              <a:t>Ausblick </a:t>
            </a:r>
            <a:r>
              <a:rPr lang="de-DE" altLang="de-DE" dirty="0" smtClean="0"/>
              <a:t>(3)</a:t>
            </a:r>
            <a:endParaRPr lang="de-DE" altLang="de-DE" dirty="0"/>
          </a:p>
        </p:txBody>
      </p:sp>
      <p:sp>
        <p:nvSpPr>
          <p:cNvPr id="1822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sz="2800" dirty="0" smtClean="0"/>
              <a:t> </a:t>
            </a:r>
            <a:r>
              <a:rPr lang="de-DE" altLang="de-DE" sz="2800" dirty="0">
                <a:solidFill>
                  <a:srgbClr val="0606AC"/>
                </a:solidFill>
              </a:rPr>
              <a:t>Gemeinnützigkeit</a:t>
            </a:r>
            <a:r>
              <a:rPr lang="de-DE" altLang="de-DE" sz="2800" dirty="0" smtClean="0"/>
              <a:t> festgestellt durch Freistellungsbescheid des Finanzamtes GG vom 27. April 2020</a:t>
            </a:r>
          </a:p>
          <a:p>
            <a:endParaRPr lang="de-DE" altLang="de-DE" sz="2800" dirty="0" smtClean="0"/>
          </a:p>
          <a:p>
            <a:r>
              <a:rPr lang="de-DE" altLang="de-DE" sz="2800" dirty="0"/>
              <a:t> … </a:t>
            </a:r>
            <a:r>
              <a:rPr lang="de-DE" altLang="de-DE" sz="2800" dirty="0">
                <a:solidFill>
                  <a:srgbClr val="0606AC"/>
                </a:solidFill>
              </a:rPr>
              <a:t>Bestätigung der gemeinnützigen Zwecke:</a:t>
            </a:r>
          </a:p>
          <a:p>
            <a:pPr lvl="1"/>
            <a:r>
              <a:rPr lang="de-DE" altLang="de-DE" sz="2400" dirty="0"/>
              <a:t>Heimatkunde</a:t>
            </a:r>
          </a:p>
          <a:p>
            <a:pPr lvl="1"/>
            <a:r>
              <a:rPr lang="de-DE" altLang="de-DE" sz="2400" dirty="0"/>
              <a:t>Heimatpflege</a:t>
            </a:r>
          </a:p>
          <a:p>
            <a:pPr marL="0" indent="0">
              <a:buNone/>
            </a:pPr>
            <a:endParaRPr lang="de-DE" altLang="de-DE" sz="2800" dirty="0" smtClean="0"/>
          </a:p>
          <a:p>
            <a:endParaRPr lang="de-DE" alt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138988" cy="1431925"/>
          </a:xfrm>
        </p:spPr>
        <p:txBody>
          <a:bodyPr/>
          <a:lstStyle/>
          <a:p>
            <a:r>
              <a:rPr lang="de-DE" altLang="de-DE" dirty="0"/>
              <a:t>Ausblick </a:t>
            </a:r>
            <a:r>
              <a:rPr lang="de-DE" altLang="de-DE" dirty="0" smtClean="0"/>
              <a:t>(4)</a:t>
            </a:r>
            <a:endParaRPr lang="de-DE" altLang="de-DE" dirty="0"/>
          </a:p>
        </p:txBody>
      </p:sp>
      <p:sp>
        <p:nvSpPr>
          <p:cNvPr id="1822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sz="2800" dirty="0" smtClean="0"/>
              <a:t> Kündigung Archiv im Dachgeschoss Schule</a:t>
            </a:r>
          </a:p>
          <a:p>
            <a:r>
              <a:rPr lang="de-DE" altLang="de-DE" sz="2800" dirty="0" smtClean="0"/>
              <a:t> viele Gedanken – diverse Ortstermine </a:t>
            </a:r>
          </a:p>
          <a:p>
            <a:r>
              <a:rPr lang="de-DE" altLang="de-DE" sz="2800" dirty="0"/>
              <a:t> Zwischenlagerung an verschiedenen Orten</a:t>
            </a:r>
            <a:endParaRPr lang="de-DE" altLang="de-DE" sz="2800" dirty="0" smtClean="0"/>
          </a:p>
          <a:p>
            <a:r>
              <a:rPr lang="de-DE" altLang="de-DE" sz="2800" dirty="0"/>
              <a:t> </a:t>
            </a:r>
            <a:r>
              <a:rPr lang="de-DE" altLang="de-DE" sz="2800" dirty="0" smtClean="0"/>
              <a:t>Planung und Abstimmung mit Architekt,</a:t>
            </a:r>
            <a:br>
              <a:rPr lang="de-DE" altLang="de-DE" sz="2800" dirty="0" smtClean="0"/>
            </a:br>
            <a:r>
              <a:rPr lang="de-DE" altLang="de-DE" sz="2800" dirty="0" smtClean="0"/>
              <a:t> Gemeinde und Kreisbauamt</a:t>
            </a:r>
          </a:p>
          <a:p>
            <a:r>
              <a:rPr lang="de-DE" altLang="de-DE" sz="2800" dirty="0"/>
              <a:t> </a:t>
            </a:r>
            <a:r>
              <a:rPr lang="de-DE" altLang="de-DE" sz="2800" dirty="0" smtClean="0"/>
              <a:t>Neubau Museumsarchiv mit Arbeitsräumen</a:t>
            </a:r>
          </a:p>
          <a:p>
            <a:r>
              <a:rPr lang="de-DE" altLang="de-DE" sz="2800" dirty="0"/>
              <a:t> </a:t>
            </a:r>
            <a:r>
              <a:rPr lang="de-DE" altLang="de-DE" sz="2800" dirty="0" smtClean="0"/>
              <a:t>Finanzierung </a:t>
            </a:r>
            <a:r>
              <a:rPr lang="de-DE" altLang="de-DE" sz="2800" dirty="0" err="1" smtClean="0"/>
              <a:t>stemmbar</a:t>
            </a:r>
            <a:r>
              <a:rPr lang="de-DE" altLang="de-DE" sz="2800" dirty="0" smtClean="0"/>
              <a:t> mit Gemeinde</a:t>
            </a:r>
          </a:p>
          <a:p>
            <a:endParaRPr lang="de-DE" altLang="de-DE" sz="2800" dirty="0" smtClean="0"/>
          </a:p>
          <a:p>
            <a:endParaRPr lang="de-DE" altLang="de-DE" sz="2800" dirty="0"/>
          </a:p>
          <a:p>
            <a:pPr marL="0" indent="0">
              <a:buNone/>
            </a:pPr>
            <a:endParaRPr lang="de-DE" altLang="de-DE" sz="2800" dirty="0" smtClean="0"/>
          </a:p>
          <a:p>
            <a:endParaRPr lang="de-DE" altLang="de-DE" sz="2800" dirty="0" smtClean="0"/>
          </a:p>
          <a:p>
            <a:endParaRPr lang="de-DE" altLang="de-DE" sz="2800" dirty="0" smtClean="0"/>
          </a:p>
          <a:p>
            <a:pPr marL="0" indent="0">
              <a:buNone/>
            </a:pPr>
            <a:endParaRPr lang="de-DE" altLang="de-DE" sz="2800" dirty="0" smtClean="0"/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581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138988" cy="1431925"/>
          </a:xfrm>
        </p:spPr>
        <p:txBody>
          <a:bodyPr/>
          <a:lstStyle/>
          <a:p>
            <a:r>
              <a:rPr lang="de-DE" altLang="de-DE" dirty="0"/>
              <a:t>Einleitung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1905000"/>
            <a:ext cx="8161337" cy="4191000"/>
          </a:xfrm>
        </p:spPr>
        <p:txBody>
          <a:bodyPr/>
          <a:lstStyle/>
          <a:p>
            <a:r>
              <a:rPr lang="de-DE" altLang="de-DE" dirty="0"/>
              <a:t> Anrede</a:t>
            </a:r>
          </a:p>
          <a:p>
            <a:endParaRPr lang="de-DE" altLang="de-DE" dirty="0"/>
          </a:p>
          <a:p>
            <a:r>
              <a:rPr lang="de-DE" altLang="de-DE" dirty="0"/>
              <a:t> Überblick über Geschäfte</a:t>
            </a:r>
          </a:p>
          <a:p>
            <a:endParaRPr lang="de-DE" altLang="de-DE" dirty="0"/>
          </a:p>
          <a:p>
            <a:r>
              <a:rPr lang="de-DE" altLang="de-DE" dirty="0"/>
              <a:t> Unterlagen einsehbar</a:t>
            </a:r>
          </a:p>
          <a:p>
            <a:endParaRPr lang="de-DE" altLang="de-DE" dirty="0"/>
          </a:p>
        </p:txBody>
      </p:sp>
      <p:pic>
        <p:nvPicPr>
          <p:cNvPr id="5" name="Bild 4" descr="Registrierkasse, Historisch, Alte Kas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0333"/>
            <a:ext cx="2125980" cy="1477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0113" y="1412875"/>
            <a:ext cx="7138987" cy="4392613"/>
          </a:xfrm>
        </p:spPr>
        <p:txBody>
          <a:bodyPr/>
          <a:lstStyle/>
          <a:p>
            <a:r>
              <a:rPr lang="de-DE" altLang="de-DE">
                <a:solidFill>
                  <a:srgbClr val="0606A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Ein herzliches Dankeschön für Ihre Aufmerksamkeit !</a:t>
            </a:r>
            <a:br>
              <a:rPr lang="de-DE" altLang="de-DE">
                <a:solidFill>
                  <a:srgbClr val="0606A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altLang="de-DE">
                <a:solidFill>
                  <a:srgbClr val="0606A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de-DE" altLang="de-DE">
                <a:solidFill>
                  <a:srgbClr val="0606A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altLang="de-DE">
                <a:solidFill>
                  <a:srgbClr val="0606A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Ihr</a:t>
            </a:r>
            <a:br>
              <a:rPr lang="de-DE" altLang="de-DE">
                <a:solidFill>
                  <a:srgbClr val="0606A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altLang="de-DE">
                <a:solidFill>
                  <a:srgbClr val="0606A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Heinz Pitzer</a:t>
            </a:r>
          </a:p>
        </p:txBody>
      </p:sp>
      <p:pic>
        <p:nvPicPr>
          <p:cNvPr id="158725" name="Picture 5" descr="bd13738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00438"/>
            <a:ext cx="2743200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21" y="29344"/>
            <a:ext cx="1760984" cy="1628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3" name="Rectangle 85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138988" cy="1431925"/>
          </a:xfrm>
        </p:spPr>
        <p:txBody>
          <a:bodyPr/>
          <a:lstStyle/>
          <a:p>
            <a:r>
              <a:rPr lang="de-DE" altLang="de-DE" dirty="0"/>
              <a:t>Die Vereinskasse </a:t>
            </a:r>
            <a:r>
              <a:rPr lang="de-DE" altLang="de-DE" dirty="0" smtClean="0"/>
              <a:t>2019</a:t>
            </a:r>
            <a:endParaRPr lang="de-DE" altLang="de-DE" dirty="0"/>
          </a:p>
        </p:txBody>
      </p:sp>
      <p:sp>
        <p:nvSpPr>
          <p:cNvPr id="12374" name="Rectangle 86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 sz="2800" dirty="0"/>
              <a:t> Vorab: Kassenlage beruhigend</a:t>
            </a:r>
          </a:p>
          <a:p>
            <a:pPr>
              <a:lnSpc>
                <a:spcPct val="80000"/>
              </a:lnSpc>
            </a:pPr>
            <a:r>
              <a:rPr lang="de-DE" altLang="de-DE" sz="2800" dirty="0" smtClean="0"/>
              <a:t> Vier </a:t>
            </a:r>
            <a:r>
              <a:rPr lang="de-DE" altLang="de-DE" sz="2800" dirty="0"/>
              <a:t>Tätigkeitsbereiche</a:t>
            </a:r>
          </a:p>
          <a:p>
            <a:pPr>
              <a:lnSpc>
                <a:spcPct val="80000"/>
              </a:lnSpc>
            </a:pPr>
            <a:r>
              <a:rPr lang="de-DE" altLang="de-DE" sz="2800" dirty="0"/>
              <a:t> </a:t>
            </a:r>
            <a:r>
              <a:rPr lang="de-DE" altLang="de-DE" sz="2800" dirty="0" smtClean="0"/>
              <a:t>Einnahmen - Ausgaben</a:t>
            </a:r>
            <a:endParaRPr lang="de-DE" altLang="de-DE" sz="2800" dirty="0"/>
          </a:p>
          <a:p>
            <a:pPr>
              <a:lnSpc>
                <a:spcPct val="80000"/>
              </a:lnSpc>
            </a:pPr>
            <a:r>
              <a:rPr lang="de-DE" altLang="de-DE" sz="2800" dirty="0"/>
              <a:t> Daten und Fakten</a:t>
            </a:r>
          </a:p>
          <a:p>
            <a:pPr>
              <a:lnSpc>
                <a:spcPct val="80000"/>
              </a:lnSpc>
            </a:pPr>
            <a:r>
              <a:rPr lang="de-DE" altLang="de-DE" sz="2800" dirty="0"/>
              <a:t> Erwähnenswertes</a:t>
            </a:r>
          </a:p>
          <a:p>
            <a:pPr>
              <a:lnSpc>
                <a:spcPct val="80000"/>
              </a:lnSpc>
            </a:pPr>
            <a:r>
              <a:rPr lang="de-DE" altLang="de-DE" sz="2800" dirty="0"/>
              <a:t> Vermögensbestand</a:t>
            </a:r>
          </a:p>
          <a:p>
            <a:pPr>
              <a:lnSpc>
                <a:spcPct val="80000"/>
              </a:lnSpc>
            </a:pPr>
            <a:r>
              <a:rPr lang="de-DE" altLang="de-DE" sz="2800" dirty="0"/>
              <a:t> Mitgliederstruktur</a:t>
            </a:r>
          </a:p>
          <a:p>
            <a:pPr>
              <a:lnSpc>
                <a:spcPct val="80000"/>
              </a:lnSpc>
            </a:pPr>
            <a:r>
              <a:rPr lang="de-DE" altLang="de-DE" sz="2800" dirty="0"/>
              <a:t> Ausblick</a:t>
            </a:r>
          </a:p>
          <a:p>
            <a:pPr>
              <a:lnSpc>
                <a:spcPct val="80000"/>
              </a:lnSpc>
            </a:pPr>
            <a:endParaRPr lang="de-DE" altLang="de-DE" sz="2800" dirty="0"/>
          </a:p>
        </p:txBody>
      </p:sp>
      <p:pic>
        <p:nvPicPr>
          <p:cNvPr id="6" name="Picture 4" descr="Downloads: 159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68310"/>
            <a:ext cx="2592288" cy="217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199" y="224155"/>
            <a:ext cx="7184853" cy="1431925"/>
          </a:xfrm>
        </p:spPr>
        <p:txBody>
          <a:bodyPr/>
          <a:lstStyle/>
          <a:p>
            <a:r>
              <a:rPr lang="de-DE" altLang="de-DE" dirty="0" smtClean="0"/>
              <a:t>Jahresabschluss 2019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123639"/>
              </p:ext>
            </p:extLst>
          </p:nvPr>
        </p:nvGraphicFramePr>
        <p:xfrm>
          <a:off x="1187624" y="1844824"/>
          <a:ext cx="6974161" cy="40324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47283"/>
                <a:gridCol w="1863439"/>
                <a:gridCol w="1863439"/>
              </a:tblGrid>
              <a:tr h="67207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Einnahmen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Ausgaben</a:t>
                      </a:r>
                      <a:endParaRPr lang="de-DE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de-DE" dirty="0" smtClean="0"/>
                        <a:t>Ideeller Teil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7.637,18 €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907,44 €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de-DE" dirty="0" smtClean="0"/>
                        <a:t>Zweckbetrieb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15,60 €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4.967,57 €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Wirtschaftsbetrieb 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(= Brunnenfest)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4.009,55 €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3.157,50 €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Vermögensverwaltung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1.702,00 €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1.966,69 €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de-DE" b="1" dirty="0" smtClean="0"/>
                        <a:t>gesamt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13.364,33 €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10.999,20 €</a:t>
                      </a:r>
                      <a:endParaRPr lang="de-DE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50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138988" cy="1431925"/>
          </a:xfrm>
        </p:spPr>
        <p:txBody>
          <a:bodyPr/>
          <a:lstStyle/>
          <a:p>
            <a:r>
              <a:rPr lang="de-DE" altLang="de-DE" sz="2800" dirty="0" smtClean="0"/>
              <a:t>wesentliche</a:t>
            </a:r>
            <a:r>
              <a:rPr lang="de-DE" altLang="de-DE" sz="3200" dirty="0" smtClean="0"/>
              <a:t> </a:t>
            </a:r>
            <a:r>
              <a:rPr lang="de-DE" altLang="de-DE" dirty="0" smtClean="0"/>
              <a:t>Einnahmen (1</a:t>
            </a:r>
            <a:r>
              <a:rPr lang="de-DE" altLang="de-DE" dirty="0"/>
              <a:t>)</a:t>
            </a:r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828001"/>
              </p:ext>
            </p:extLst>
          </p:nvPr>
        </p:nvGraphicFramePr>
        <p:xfrm>
          <a:off x="1403648" y="2060848"/>
          <a:ext cx="5966048" cy="3947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83024"/>
                <a:gridCol w="298302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Einnahmen 2019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0" u="none" strike="noStrike" dirty="0">
                          <a:effectLst/>
                        </a:rPr>
                        <a:t>Mitgliedsbeiträge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2000" u="none" strike="noStrike" dirty="0" smtClean="0">
                          <a:effectLst/>
                        </a:rPr>
                        <a:t>2.658,00 </a:t>
                      </a:r>
                      <a:r>
                        <a:rPr lang="de-DE" sz="2000" u="none" strike="noStrike" dirty="0">
                          <a:effectLst/>
                        </a:rPr>
                        <a:t>€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0" u="none" strike="noStrike" dirty="0">
                          <a:effectLst/>
                        </a:rPr>
                        <a:t>Bar-Spenden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2000" u="none" strike="noStrike" dirty="0" smtClean="0">
                          <a:effectLst/>
                        </a:rPr>
                        <a:t>3.661,48 </a:t>
                      </a:r>
                      <a:r>
                        <a:rPr lang="de-DE" sz="2000" u="none" strike="noStrike" dirty="0">
                          <a:effectLst/>
                        </a:rPr>
                        <a:t>€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0" u="none" strike="noStrike" dirty="0">
                          <a:effectLst/>
                        </a:rPr>
                        <a:t>Aufwands-Spenden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2000" u="none" strike="noStrike" dirty="0" smtClean="0">
                          <a:effectLst/>
                        </a:rPr>
                        <a:t>1.183,41 </a:t>
                      </a:r>
                      <a:r>
                        <a:rPr lang="de-DE" sz="2000" u="none" strike="noStrike" dirty="0">
                          <a:effectLst/>
                        </a:rPr>
                        <a:t>€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0" u="none" strike="noStrike" dirty="0">
                          <a:effectLst/>
                        </a:rPr>
                        <a:t>Zuschüsse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2000" u="none" strike="noStrike" dirty="0" smtClean="0">
                          <a:effectLst/>
                        </a:rPr>
                        <a:t>800,00 </a:t>
                      </a:r>
                      <a:r>
                        <a:rPr lang="de-DE" sz="2000" u="none" strike="noStrike" dirty="0">
                          <a:effectLst/>
                        </a:rPr>
                        <a:t>€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0" u="none" strike="noStrike" dirty="0">
                          <a:effectLst/>
                        </a:rPr>
                        <a:t>Brunnenfest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2000" u="none" strike="noStrike" dirty="0" smtClean="0">
                          <a:effectLst/>
                        </a:rPr>
                        <a:t>4.009,55 </a:t>
                      </a:r>
                      <a:r>
                        <a:rPr lang="de-DE" sz="2000" u="none" strike="noStrike" dirty="0">
                          <a:effectLst/>
                        </a:rPr>
                        <a:t>€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0" u="none" strike="noStrike" dirty="0">
                          <a:effectLst/>
                        </a:rPr>
                        <a:t>Zinsen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2000" u="none" strike="noStrike" dirty="0">
                          <a:effectLst/>
                        </a:rPr>
                        <a:t>202,00 €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de-DE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u="none" strike="noStrike" dirty="0" smtClean="0">
                          <a:effectLst/>
                        </a:rPr>
                        <a:t>Sonstige</a:t>
                      </a:r>
                      <a:endParaRPr lang="de-DE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2000" u="sng" strike="noStrike" dirty="0" smtClean="0">
                          <a:effectLst/>
                        </a:rPr>
                        <a:t>xxx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u="none" strike="noStrike" dirty="0" smtClean="0">
                          <a:effectLst/>
                        </a:rPr>
                        <a:t>13.364,33 €</a:t>
                      </a:r>
                      <a:endParaRPr lang="de-DE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r" rtl="0" fontAlgn="b"/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98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138988" cy="1431925"/>
          </a:xfrm>
        </p:spPr>
        <p:txBody>
          <a:bodyPr/>
          <a:lstStyle/>
          <a:p>
            <a:r>
              <a:rPr lang="de-DE" altLang="de-DE" dirty="0"/>
              <a:t>Einnahmen </a:t>
            </a:r>
            <a:r>
              <a:rPr lang="de-DE" altLang="de-DE" dirty="0" smtClean="0"/>
              <a:t>(2)</a:t>
            </a:r>
            <a:endParaRPr lang="de-DE" alt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000" y="3326333"/>
            <a:ext cx="738000" cy="2053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628800"/>
            <a:ext cx="6246411" cy="456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8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138988" cy="1431925"/>
          </a:xfrm>
        </p:spPr>
        <p:txBody>
          <a:bodyPr/>
          <a:lstStyle/>
          <a:p>
            <a:r>
              <a:rPr lang="de-DE" altLang="de-DE" sz="2800" dirty="0" smtClean="0"/>
              <a:t>wesentliche</a:t>
            </a:r>
            <a:r>
              <a:rPr lang="de-DE" altLang="de-DE" sz="3200" dirty="0" smtClean="0"/>
              <a:t> </a:t>
            </a:r>
            <a:r>
              <a:rPr lang="de-DE" altLang="de-DE" dirty="0" smtClean="0"/>
              <a:t>Ausgaben </a:t>
            </a:r>
            <a:r>
              <a:rPr lang="de-DE" altLang="de-DE" dirty="0"/>
              <a:t>(1)</a:t>
            </a:r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389944"/>
              </p:ext>
            </p:extLst>
          </p:nvPr>
        </p:nvGraphicFramePr>
        <p:xfrm>
          <a:off x="1331640" y="1668161"/>
          <a:ext cx="6038056" cy="4079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52366"/>
                <a:gridCol w="218569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Ausgaben</a:t>
                      </a:r>
                      <a:r>
                        <a:rPr lang="de-DE" baseline="0" dirty="0" smtClean="0"/>
                        <a:t> 2019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Mitgliederpflege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329,53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Unfallversicherung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577,91 €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Veranstaltungen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300,88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Raumkosten/Pacht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2.190,73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Büromaterial, Porto, Internet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328,24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Versicherungen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714,00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Wirtschaftsgüter bis 1.000 €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1.359,72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Brunnenfest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3.157,60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Sonstige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xxx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10.999,20 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0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138988" cy="1431925"/>
          </a:xfrm>
        </p:spPr>
        <p:txBody>
          <a:bodyPr/>
          <a:lstStyle/>
          <a:p>
            <a:r>
              <a:rPr lang="de-DE" altLang="de-DE" dirty="0"/>
              <a:t>Ausgaben </a:t>
            </a:r>
            <a:r>
              <a:rPr lang="de-DE" altLang="de-DE" dirty="0" smtClean="0"/>
              <a:t>(2)</a:t>
            </a:r>
            <a:endParaRPr lang="de-DE" alt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28800"/>
            <a:ext cx="6621287" cy="466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0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138988" cy="1431925"/>
          </a:xfrm>
        </p:spPr>
        <p:txBody>
          <a:bodyPr/>
          <a:lstStyle/>
          <a:p>
            <a:r>
              <a:rPr lang="de-DE" altLang="de-DE" dirty="0"/>
              <a:t>Erwähnenswertes </a:t>
            </a:r>
            <a:r>
              <a:rPr lang="de-DE" altLang="de-DE" dirty="0" smtClean="0"/>
              <a:t>(1)</a:t>
            </a:r>
            <a:endParaRPr lang="de-DE" altLang="de-DE" dirty="0"/>
          </a:p>
        </p:txBody>
      </p:sp>
      <p:sp>
        <p:nvSpPr>
          <p:cNvPr id="1761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2800" dirty="0" smtClean="0"/>
              <a:t>Finanzieller Spielraum</a:t>
            </a:r>
            <a:endParaRPr lang="de-DE" altLang="de-DE" sz="2800" dirty="0"/>
          </a:p>
          <a:p>
            <a:pPr lvl="1">
              <a:lnSpc>
                <a:spcPct val="90000"/>
              </a:lnSpc>
            </a:pPr>
            <a:endParaRPr lang="de-DE" altLang="de-DE" sz="2000" dirty="0" smtClean="0"/>
          </a:p>
          <a:p>
            <a:pPr lvl="1">
              <a:lnSpc>
                <a:spcPct val="90000"/>
              </a:lnSpc>
            </a:pPr>
            <a:r>
              <a:rPr lang="de-DE" altLang="de-DE" sz="2000" dirty="0" smtClean="0"/>
              <a:t>Beitragsaufkommen </a:t>
            </a:r>
            <a:r>
              <a:rPr lang="de-DE" altLang="de-DE" sz="2000" dirty="0" smtClean="0">
                <a:solidFill>
                  <a:srgbClr val="FF0000"/>
                </a:solidFill>
              </a:rPr>
              <a:t>2.749 </a:t>
            </a:r>
            <a:r>
              <a:rPr lang="de-DE" altLang="de-DE" sz="2000" dirty="0">
                <a:solidFill>
                  <a:srgbClr val="FF0000"/>
                </a:solidFill>
              </a:rPr>
              <a:t>€</a:t>
            </a:r>
          </a:p>
          <a:p>
            <a:pPr lvl="1">
              <a:lnSpc>
                <a:spcPct val="90000"/>
              </a:lnSpc>
            </a:pPr>
            <a:endParaRPr lang="de-DE" altLang="de-DE" sz="2000" dirty="0" smtClean="0"/>
          </a:p>
          <a:p>
            <a:pPr lvl="1">
              <a:lnSpc>
                <a:spcPct val="90000"/>
              </a:lnSpc>
            </a:pPr>
            <a:r>
              <a:rPr lang="de-DE" altLang="de-DE" sz="2000" dirty="0" smtClean="0"/>
              <a:t>Fixkosten </a:t>
            </a:r>
            <a:r>
              <a:rPr lang="de-DE" altLang="de-DE" sz="2000" dirty="0"/>
              <a:t>~ </a:t>
            </a:r>
            <a:r>
              <a:rPr lang="de-DE" altLang="de-DE" sz="2000" dirty="0" smtClean="0">
                <a:solidFill>
                  <a:srgbClr val="FF0000"/>
                </a:solidFill>
              </a:rPr>
              <a:t>3.100 </a:t>
            </a:r>
            <a:r>
              <a:rPr lang="de-DE" altLang="de-DE" sz="2000" dirty="0">
                <a:solidFill>
                  <a:srgbClr val="FF0000"/>
                </a:solidFill>
              </a:rPr>
              <a:t>€</a:t>
            </a:r>
          </a:p>
          <a:p>
            <a:pPr lvl="1">
              <a:lnSpc>
                <a:spcPct val="90000"/>
              </a:lnSpc>
            </a:pPr>
            <a:endParaRPr lang="de-DE" altLang="de-DE" sz="2000" dirty="0" smtClean="0"/>
          </a:p>
          <a:p>
            <a:pPr lvl="1">
              <a:lnSpc>
                <a:spcPct val="90000"/>
              </a:lnSpc>
            </a:pPr>
            <a:r>
              <a:rPr lang="de-DE" altLang="de-DE" sz="2000" dirty="0" smtClean="0"/>
              <a:t>Vereinszweck nur realisierbar dank</a:t>
            </a:r>
            <a:r>
              <a:rPr lang="de-DE" altLang="de-DE" sz="2000" dirty="0"/>
              <a:t>:</a:t>
            </a:r>
          </a:p>
          <a:p>
            <a:pPr lvl="2">
              <a:lnSpc>
                <a:spcPct val="90000"/>
              </a:lnSpc>
            </a:pPr>
            <a:r>
              <a:rPr lang="de-DE" altLang="de-DE" sz="1800" dirty="0" smtClean="0"/>
              <a:t>Mitgliedsbeiträge </a:t>
            </a:r>
          </a:p>
          <a:p>
            <a:pPr lvl="2">
              <a:lnSpc>
                <a:spcPct val="90000"/>
              </a:lnSpc>
            </a:pPr>
            <a:r>
              <a:rPr lang="de-DE" altLang="de-DE" sz="1800" dirty="0" smtClean="0"/>
              <a:t>Spenden</a:t>
            </a:r>
          </a:p>
          <a:p>
            <a:pPr lvl="2">
              <a:lnSpc>
                <a:spcPct val="90000"/>
              </a:lnSpc>
            </a:pPr>
            <a:r>
              <a:rPr lang="de-DE" altLang="de-DE" sz="1800" dirty="0" smtClean="0"/>
              <a:t>Gemeindezuschuss</a:t>
            </a:r>
          </a:p>
          <a:p>
            <a:pPr lvl="2">
              <a:lnSpc>
                <a:spcPct val="90000"/>
              </a:lnSpc>
            </a:pPr>
            <a:r>
              <a:rPr lang="de-DE" altLang="de-DE" sz="1800" dirty="0" smtClean="0"/>
              <a:t>Überschuss Brunnenfest</a:t>
            </a:r>
            <a:endParaRPr lang="de-DE" altLang="de-DE" sz="1800" dirty="0"/>
          </a:p>
          <a:p>
            <a:pPr lvl="1">
              <a:lnSpc>
                <a:spcPct val="90000"/>
              </a:lnSpc>
            </a:pPr>
            <a:endParaRPr lang="de-DE" altLang="de-DE" sz="2000" b="1" dirty="0"/>
          </a:p>
          <a:p>
            <a:pPr>
              <a:lnSpc>
                <a:spcPct val="90000"/>
              </a:lnSpc>
            </a:pP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270078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chichten">
  <a:themeElements>
    <a:clrScheme name="Glasschichten 8">
      <a:dk1>
        <a:srgbClr val="000000"/>
      </a:dk1>
      <a:lt1>
        <a:srgbClr val="EAEAEA"/>
      </a:lt1>
      <a:dk2>
        <a:srgbClr val="000000"/>
      </a:dk2>
      <a:lt2>
        <a:srgbClr val="C1C2CB"/>
      </a:lt2>
      <a:accent1>
        <a:srgbClr val="F1F1F7"/>
      </a:accent1>
      <a:accent2>
        <a:srgbClr val="8C8CB4"/>
      </a:accent2>
      <a:accent3>
        <a:srgbClr val="F3F3F3"/>
      </a:accent3>
      <a:accent4>
        <a:srgbClr val="000000"/>
      </a:accent4>
      <a:accent5>
        <a:srgbClr val="F7F7FA"/>
      </a:accent5>
      <a:accent6>
        <a:srgbClr val="7E7EA3"/>
      </a:accent6>
      <a:hlink>
        <a:srgbClr val="A3FFFF"/>
      </a:hlink>
      <a:folHlink>
        <a:srgbClr val="9E99FF"/>
      </a:folHlink>
    </a:clrScheme>
    <a:fontScheme name="Glasschichte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asschichten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chichten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chichten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chichten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chichten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chichten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chichten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chichten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0</TotalTime>
  <Words>376</Words>
  <Application>Microsoft Office PowerPoint</Application>
  <PresentationFormat>Bildschirmpräsentation (4:3)</PresentationFormat>
  <Paragraphs>180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Wingdings</vt:lpstr>
      <vt:lpstr>Glasschichten</vt:lpstr>
      <vt:lpstr>Herzlich Willkommen</vt:lpstr>
      <vt:lpstr>Einleitung</vt:lpstr>
      <vt:lpstr>Die Vereinskasse 2019</vt:lpstr>
      <vt:lpstr>Jahresabschluss 2019</vt:lpstr>
      <vt:lpstr>wesentliche Einnahmen (1)</vt:lpstr>
      <vt:lpstr>Einnahmen (2)</vt:lpstr>
      <vt:lpstr>wesentliche Ausgaben (1)</vt:lpstr>
      <vt:lpstr>Ausgaben (2)</vt:lpstr>
      <vt:lpstr>Erwähnenswertes (1)</vt:lpstr>
      <vt:lpstr>Erwähnenswertes (2)</vt:lpstr>
      <vt:lpstr>Erwähnenswertes (3)</vt:lpstr>
      <vt:lpstr>Erwähnenswertes (4)</vt:lpstr>
      <vt:lpstr>Vermögen</vt:lpstr>
      <vt:lpstr>Mitgliederstruktur (1)</vt:lpstr>
      <vt:lpstr>Mitgliederstruktur (2)</vt:lpstr>
      <vt:lpstr>Ausblick (1)</vt:lpstr>
      <vt:lpstr>Ausblick (2)</vt:lpstr>
      <vt:lpstr>Ausblick (3)</vt:lpstr>
      <vt:lpstr>Ausblick (4)</vt:lpstr>
      <vt:lpstr>Ein herzliches Dankeschön für Ihre Aufmerksamkeit !  Ihr Heinz Pitzer</vt:lpstr>
    </vt:vector>
  </TitlesOfParts>
  <Company>HuMV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Kassenbericht HuMV für 2013</dc:title>
  <dc:creator>Heinz Pitzer</dc:creator>
  <cp:keywords>HuMV, Kassenbericht, Geschäftsjahr 2013</cp:keywords>
  <cp:lastModifiedBy>Heinz Pitzer</cp:lastModifiedBy>
  <cp:revision>396</cp:revision>
  <cp:lastPrinted>2019-03-04T16:16:41Z</cp:lastPrinted>
  <dcterms:created xsi:type="dcterms:W3CDTF">2012-03-17T08:46:23Z</dcterms:created>
  <dcterms:modified xsi:type="dcterms:W3CDTF">2020-05-30T11:44:31Z</dcterms:modified>
</cp:coreProperties>
</file>